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44"/>
  </p:notesMasterIdLst>
  <p:handoutMasterIdLst>
    <p:handoutMasterId r:id="rId45"/>
  </p:handoutMasterIdLst>
  <p:sldIdLst>
    <p:sldId id="322" r:id="rId2"/>
    <p:sldId id="317" r:id="rId3"/>
    <p:sldId id="286" r:id="rId4"/>
    <p:sldId id="287" r:id="rId5"/>
    <p:sldId id="289" r:id="rId6"/>
    <p:sldId id="290" r:id="rId7"/>
    <p:sldId id="291" r:id="rId8"/>
    <p:sldId id="319" r:id="rId9"/>
    <p:sldId id="320" r:id="rId10"/>
    <p:sldId id="292" r:id="rId11"/>
    <p:sldId id="293" r:id="rId12"/>
    <p:sldId id="263" r:id="rId13"/>
    <p:sldId id="273" r:id="rId14"/>
    <p:sldId id="294" r:id="rId15"/>
    <p:sldId id="295" r:id="rId16"/>
    <p:sldId id="296" r:id="rId17"/>
    <p:sldId id="297" r:id="rId18"/>
    <p:sldId id="269" r:id="rId19"/>
    <p:sldId id="277" r:id="rId20"/>
    <p:sldId id="276" r:id="rId21"/>
    <p:sldId id="298" r:id="rId22"/>
    <p:sldId id="299" r:id="rId23"/>
    <p:sldId id="275" r:id="rId24"/>
    <p:sldId id="318" r:id="rId25"/>
    <p:sldId id="301" r:id="rId26"/>
    <p:sldId id="302" r:id="rId27"/>
    <p:sldId id="278" r:id="rId28"/>
    <p:sldId id="285" r:id="rId29"/>
    <p:sldId id="284" r:id="rId30"/>
    <p:sldId id="303" r:id="rId31"/>
    <p:sldId id="283" r:id="rId32"/>
    <p:sldId id="304" r:id="rId33"/>
    <p:sldId id="279" r:id="rId34"/>
    <p:sldId id="307" r:id="rId35"/>
    <p:sldId id="308" r:id="rId36"/>
    <p:sldId id="309" r:id="rId37"/>
    <p:sldId id="311" r:id="rId38"/>
    <p:sldId id="310" r:id="rId39"/>
    <p:sldId id="312" r:id="rId40"/>
    <p:sldId id="313" r:id="rId41"/>
    <p:sldId id="314" r:id="rId42"/>
    <p:sldId id="315" r:id="rId43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560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27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9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7C048A2-1941-48E7-8F03-F00FB3B530EB}" type="datetimeFigureOut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7DD3EA-65FB-452B-979B-E2E2D9CD89BD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E076A1F-CBAE-4192-ACD9-DFB9438B5F32}" type="datetimeFigureOut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h-TH" noProof="0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 smtClean="0"/>
              <a:t>ระดับที่สอง</a:t>
            </a:r>
          </a:p>
          <a:p>
            <a:pPr lvl="2"/>
            <a:r>
              <a:rPr lang="th-TH" noProof="0" smtClean="0"/>
              <a:t>ระดับที่สาม</a:t>
            </a:r>
          </a:p>
          <a:p>
            <a:pPr lvl="3"/>
            <a:r>
              <a:rPr lang="th-TH" noProof="0" smtClean="0"/>
              <a:t>ระดับที่สี่</a:t>
            </a:r>
          </a:p>
          <a:p>
            <a:pPr lvl="4"/>
            <a:r>
              <a:rPr lang="th-TH" noProof="0" smtClean="0"/>
              <a:t>ระดับที่ห้า</a:t>
            </a:r>
            <a:endParaRPr lang="th-TH" noProof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1716EF-A6A1-4988-A6D9-E88FE52C60B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6CCC8A-6EDD-4D59-9551-A04E3CFEA226}" type="slidenum">
              <a:rPr lang="en-US">
                <a:cs typeface="LilyUPC" pitchFamily="34" charset="-34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แบบอิสระ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รูปแบบอิสระ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6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27857-AB4C-4ADC-BE03-806523A7A215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7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82B72-D023-4A91-9B43-8A9DA221B22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AA79B-C786-473F-956C-2D12078CBA72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5" name="ตัวยึดท้ายกระดา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7B069-D66D-40F5-9812-96A95A5EF68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A19E0-C58F-44E5-87E1-16918BD5FFD6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5" name="ตัวยึดท้ายกระดา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5FE68-0735-426B-AC13-607764C5C03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4967E-35DF-4407-9FB1-9AD8D89CA95C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5" name="ตัวยึดท้ายกระดา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BC3EB-5D8D-43EE-A352-267958F4BB9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รูปแบบอิสระ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รูปแบบอิสระ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DB14-B8DF-44A5-8B3A-D4F016B0DA6C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7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26827-0AFA-4882-A246-36ADEF6AF7F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01D3C-608F-4B36-AF22-1FFB68E2096A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6" name="ตัวยึดท้ายกระดา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04A26-ABAD-4A69-A87E-B9BD7AB5C44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CC152-6E2B-49EE-888F-19B0AADFAAAF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DCEBD-BBFA-476B-80BB-EB71C5C4001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B5ADF-015F-41CC-B458-EB76DAFA0089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4" name="ตัวยึดท้ายกระดา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1E9F-4602-4CF5-9566-0A2CBCFFA70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7B00-B514-4A9A-8737-665940B222CA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3" name="ตัวยึดท้ายกระดา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506A-03F7-4D93-88A3-C983EEFDDE9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FCEA1-E611-442A-8609-EDAE2EA56F45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C2D14-A6BA-4A1A-A60D-3134F611E49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50409-6BE0-4F40-BD11-5C7202DFCE93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13D28-C56D-4A4C-8039-22396128AAB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ตัวยึดชื่อเรื่อง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1029" name="ตัวยึดข้อความ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03CE30-DF7F-43A6-B8D1-83FE242827F3}" type="datetime1">
              <a:rPr lang="th-TH"/>
              <a:pPr>
                <a:defRPr/>
              </a:pPr>
              <a:t>05/09/56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F6C669-9E58-465A-AA53-5A51989C61D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44" r:id="rId1"/>
    <p:sldLayoutId id="2147484043" r:id="rId2"/>
    <p:sldLayoutId id="2147484045" r:id="rId3"/>
    <p:sldLayoutId id="2147484042" r:id="rId4"/>
    <p:sldLayoutId id="2147484046" r:id="rId5"/>
    <p:sldLayoutId id="2147484041" r:id="rId6"/>
    <p:sldLayoutId id="2147484040" r:id="rId7"/>
    <p:sldLayoutId id="2147484047" r:id="rId8"/>
    <p:sldLayoutId id="2147484048" r:id="rId9"/>
    <p:sldLayoutId id="2147484039" r:id="rId10"/>
    <p:sldLayoutId id="2147484038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  <a:cs typeface="Cordia New" pitchFamily="34" charset="-34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ctrTitle"/>
          </p:nvPr>
        </p:nvSpPr>
        <p:spPr>
          <a:xfrm>
            <a:off x="1285852" y="428604"/>
            <a:ext cx="6480048" cy="230124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h-TH" smtClean="0">
                <a:solidFill>
                  <a:schemeClr val="tx1"/>
                </a:solidFill>
              </a:rPr>
              <a:t>สรุปผลการตรวจสอบ</a:t>
            </a:r>
            <a:br>
              <a:rPr lang="th-TH" smtClean="0">
                <a:solidFill>
                  <a:schemeClr val="tx1"/>
                </a:solidFill>
              </a:rPr>
            </a:br>
            <a:r>
              <a:rPr lang="th-TH" smtClean="0">
                <a:solidFill>
                  <a:schemeClr val="tx1"/>
                </a:solidFill>
              </a:rPr>
              <a:t>ข้อตรวจสอบพบและข้อเสนอแนะ</a:t>
            </a:r>
            <a:br>
              <a:rPr lang="th-TH" smtClean="0">
                <a:solidFill>
                  <a:schemeClr val="tx1"/>
                </a:solidFill>
              </a:rPr>
            </a:br>
            <a:r>
              <a:rPr lang="th-TH" smtClean="0">
                <a:solidFill>
                  <a:schemeClr val="tx1"/>
                </a:solidFill>
              </a:rPr>
              <a:t>จากการตรวจสอบภายใน ประจำปี ๒๕๕๖</a:t>
            </a:r>
            <a:endParaRPr lang="th-TH">
              <a:solidFill>
                <a:schemeClr val="tx1"/>
              </a:solidFill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7438" y="4214813"/>
            <a:ext cx="6400800" cy="2000250"/>
          </a:xfrm>
        </p:spPr>
        <p:txBody>
          <a:bodyPr/>
          <a:lstStyle/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800" b="1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800" b="1" smtClean="0">
                <a:latin typeface="TH SarabunPSK" pitchFamily="34" charset="-34"/>
                <a:cs typeface="TH SarabunPSK" pitchFamily="34" charset="-34"/>
              </a:rPr>
              <a:t>กลุ่มตรวจสอบภายใน กรมปศุสัตว์</a:t>
            </a:r>
          </a:p>
          <a:p>
            <a:r>
              <a:rPr lang="th-TH" sz="2800" b="1" smtClean="0">
                <a:latin typeface="TH SarabunPSK" pitchFamily="34" charset="-34"/>
                <a:cs typeface="TH SarabunPSK" pitchFamily="34" charset="-34"/>
              </a:rPr>
              <a:t>การประชุมขับเคลื่อนและสรุปผลสำเร็จการดำเนินงานปี ๒๕๕๖</a:t>
            </a:r>
          </a:p>
          <a:p>
            <a:r>
              <a:rPr lang="th-TH" sz="2800" b="1" smtClean="0">
                <a:latin typeface="TH SarabunPSK" pitchFamily="34" charset="-34"/>
                <a:cs typeface="TH SarabunPSK" pitchFamily="34" charset="-34"/>
              </a:rPr>
              <a:t>และชี้แจงแผนเงิน/แผนงานปี ๒๕๕๗</a:t>
            </a:r>
          </a:p>
          <a:p>
            <a:r>
              <a:rPr lang="th-TH" sz="2800" b="1" smtClean="0">
                <a:latin typeface="TH SarabunPSK" pitchFamily="34" charset="-34"/>
                <a:cs typeface="TH SarabunPSK" pitchFamily="34" charset="-34"/>
              </a:rPr>
              <a:t>วันที่ ๑๑-๑๓ กันยายน ๕๖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sz="4400" b="1" u="sng" smtClean="0">
                <a:latin typeface="TH SarabunPSK" pitchFamily="34" charset="-34"/>
                <a:cs typeface="TH SarabunPSK" pitchFamily="34" charset="-34"/>
              </a:rPr>
              <a:t>การเบิกค่ารักษาพยาบาล  เกินสิทธิ์</a:t>
            </a:r>
          </a:p>
          <a:p>
            <a:pPr marL="900113" lvl="1" indent="-450850">
              <a:lnSpc>
                <a:spcPct val="90000"/>
              </a:lnSpc>
            </a:pPr>
            <a:r>
              <a:rPr lang="th-TH" sz="4400" smtClean="0">
                <a:latin typeface="TH SarabunPSK" pitchFamily="34" charset="-34"/>
                <a:cs typeface="TH SarabunPSK" pitchFamily="34" charset="-34"/>
              </a:rPr>
              <a:t>ไม่ได้ทำการตรวจสอบ สิทธิ์การเบิกจ่ายค่า  รักษาพยาบาล ตามรหัสค่าบริการสาธารณสุข ที่กระทรวงการคลังกำหนด ทำให้มีการเบิกเงินเกินกว่าที่กำหนดให้เบิกจ่ายได้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9261C6-16DF-4814-B445-A3BCFB477FFD}" type="slidenum">
              <a:rPr lang="en-US"/>
              <a:pPr>
                <a:defRPr/>
              </a:pPr>
              <a:t>10</a:t>
            </a:fld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u="sng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การเบิกจ่ายเงิน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285875"/>
            <a:ext cx="8501063" cy="5000625"/>
          </a:xfrm>
        </p:spPr>
        <p:txBody>
          <a:bodyPr/>
          <a:lstStyle/>
          <a:p>
            <a:r>
              <a:rPr lang="th-TH" sz="4000" smtClean="0">
                <a:latin typeface="TH SarabunPSK" pitchFamily="34" charset="-34"/>
                <a:cs typeface="TH SarabunPSK" pitchFamily="34" charset="-34"/>
              </a:rPr>
              <a:t>การจัดซื้อจัดจ้างที่มีวงเงิน ตั้งแต่ 5,000 บาทขึ้นไป ไม่จัดทำการออกใบสั่งซื้อในระบบ</a:t>
            </a:r>
            <a:r>
              <a:rPr lang="en-US" sz="4000" smtClean="0">
                <a:latin typeface="TH SarabunPSK" pitchFamily="34" charset="-34"/>
                <a:cs typeface="TH SarabunPSK" pitchFamily="34" charset="-34"/>
              </a:rPr>
              <a:t> GFMIS (PO) </a:t>
            </a:r>
            <a:r>
              <a:rPr lang="th-TH" sz="4000" smtClean="0">
                <a:latin typeface="TH SarabunPSK" pitchFamily="34" charset="-34"/>
                <a:cs typeface="TH SarabunPSK" pitchFamily="34" charset="-34"/>
              </a:rPr>
              <a:t>เพื่อวางฎีกาจ่ายตรงให้แก่ผู้ขาย ตามระเบียบการเบิกจ่ายเงิน การเก็บรักษาเงินและการนำเงินส่งคลัง ของส่วนราชการ</a:t>
            </a:r>
          </a:p>
          <a:p>
            <a:r>
              <a:rPr lang="th-TH" sz="4000" smtClean="0">
                <a:latin typeface="TH SarabunPSK" pitchFamily="34" charset="-34"/>
                <a:cs typeface="TH SarabunPSK" pitchFamily="34" charset="-34"/>
              </a:rPr>
              <a:t>เบิกผิดศูนย์ต้นทุน</a:t>
            </a:r>
          </a:p>
          <a:p>
            <a:r>
              <a:rPr lang="th-TH" sz="4000" smtClean="0">
                <a:latin typeface="TH SarabunPSK" pitchFamily="34" charset="-34"/>
                <a:cs typeface="TH SarabunPSK" pitchFamily="34" charset="-34"/>
              </a:rPr>
              <a:t>เจ้าหนี้เรียกเก็บเงินเกินกว่าบริการที่ได้รับ หน่วยงานขาดการสอบทานเอกสารหลักฐานก่อนเบิกจ่ายเงิน</a:t>
            </a:r>
          </a:p>
          <a:p>
            <a:endParaRPr lang="th-TH" sz="400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04609B-9D43-45C1-85EC-CF91E8D8300D}" type="slidenum">
              <a:rPr lang="en-US"/>
              <a:pPr>
                <a:defRPr/>
              </a:pPr>
              <a:t>11</a:t>
            </a:fld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การเบิกจ่ายเงิน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329613" cy="4525963"/>
          </a:xfrm>
        </p:spPr>
        <p:txBody>
          <a:bodyPr>
            <a:normAutofit fontScale="92500" lnSpcReduction="10000"/>
          </a:bodyPr>
          <a:lstStyle/>
          <a:p>
            <a:pPr marL="808038" indent="-80803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การเสนอเซ็นเช็คไม่ได้แนบใบสำคัญประกอบรายการทุกครั้ง มีความเสี่ยงต่อจ่ายเงินที่ไม่มีรายการค่าใช้จ่ายจริง</a:t>
            </a:r>
          </a:p>
          <a:p>
            <a:pPr marL="804863" indent="-768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dirty="0" smtClean="0">
                <a:latin typeface="TH SarabunPSK" pitchFamily="34" charset="-34"/>
                <a:cs typeface="TH SarabunPSK" pitchFamily="34" charset="-34"/>
              </a:rPr>
              <a:t>จ่ายเงินแล้ว เจ้าหน้าที่ไม่ติดตามใบเสร็จรับเงินจากผู้ขายแนบประกอบใบสำคัญคู่จ่ายให้ครบถ้วน</a:t>
            </a:r>
          </a:p>
          <a:p>
            <a:pPr marL="804863" indent="-768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dirty="0" smtClean="0">
                <a:latin typeface="TH SarabunPSK" pitchFamily="34" charset="-34"/>
                <a:cs typeface="TH SarabunPSK" pitchFamily="34" charset="-34"/>
              </a:rPr>
              <a:t>ไม่ได้ประทับตรา “จ่ายเงินแล้ว”รับรองการจ่ายเงินตามที่ระเบียบกำหนด 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เสี่ยงต่อการนำมาเบิกซ้ำได้</a:t>
            </a:r>
          </a:p>
          <a:p>
            <a:pPr marL="808038" indent="-808038" fontAlgn="auto">
              <a:spcAft>
                <a:spcPts val="0"/>
              </a:spcAft>
              <a:buFont typeface="Wingdings 2"/>
              <a:buChar char=""/>
              <a:defRPr/>
            </a:pPr>
            <a:endParaRPr lang="th-TH" sz="4400" b="1" dirty="0" smtClean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725E63-DC14-4E03-85BD-D4178F2C7FB8}" type="slidenum">
              <a:rPr lang="th-TH"/>
              <a:pPr>
                <a:defRPr/>
              </a:pPr>
              <a:t>12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การเบิกจ่ายเงิน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357313"/>
            <a:ext cx="8115300" cy="5143500"/>
          </a:xfrm>
        </p:spPr>
        <p:txBody>
          <a:bodyPr>
            <a:normAutofit fontScale="92500" lnSpcReduction="2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บันทึกรายการก่อหนี้ผูกพัน/ขอเบิกเงินในทะเบียนคุมเงินประจำงวดตอนสิ้นเดือน ทำให้ไม่ทราบยอดวงเงินที่สามารถใช้จ่ายได้ที่แท้จริง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การเบิกจ่ายเงินไม่สอดคล้องกับการปฏิบัติงานตามภารกิจของกิจกรรมนั้นๆ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ค่าไฟฟ้า ค่าประปา ค่าโทรศัพท์ ค่าบริการไปรษณีย์โทรเลข ไม่ได้จ่ายตรงเข้าบัญชีผู้มีสิทธิ์รับเงินโดยตรง ตามที่ระเบียบฯกำหนด </a:t>
            </a:r>
            <a:r>
              <a:rPr lang="th-TH" sz="4400" b="1" u="sng" dirty="0" smtClean="0">
                <a:latin typeface="TH SarabunPSK" pitchFamily="34" charset="-34"/>
                <a:cs typeface="TH SarabunPSK" pitchFamily="34" charset="-34"/>
              </a:rPr>
              <a:t>เว้นแต่กรณีมีการจ่ายเงินสมทบก็ให้สามรถจ่ายเป็นเช็คได้</a:t>
            </a:r>
            <a:endParaRPr lang="en-US" sz="4400" b="1" u="sng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2E350-B677-4AB4-B54D-7F5268BFFBD3}" type="slidenum">
              <a:rPr lang="th-TH"/>
              <a:pPr>
                <a:defRPr/>
              </a:pPr>
              <a:t>13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u="sng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การเบิกจ่าย-เงิน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57313"/>
            <a:ext cx="8229600" cy="4429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sz="4400" b="1" u="sng" smtClean="0">
                <a:latin typeface="TH SarabunPSK" pitchFamily="34" charset="-34"/>
                <a:cs typeface="TH SarabunPSK" pitchFamily="34" charset="-34"/>
              </a:rPr>
              <a:t>หลักฐานการจ่ายเงิน</a:t>
            </a:r>
          </a:p>
          <a:p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การจัดเก็บเอกสารหลักฐานใบสำคัญคู่จ่ายล่าช้า ไม่เรียบร้อย เสี่ยงต่อการสูญหาย หลักฐานการเบิกจ่าย ไม่ครบถ้วน ซึ่งหน่วยงาน จะต้องส่งเงินคืนคลังเท่ากับจำนวนเงินตามใบสำคัญที่สูญหาย</a:t>
            </a:r>
          </a:p>
          <a:p>
            <a:endParaRPr lang="en-US" sz="4400" b="1" smtClean="0">
              <a:latin typeface="TH SarabunPSK" pitchFamily="34" charset="-34"/>
              <a:cs typeface="TH SarabunPSK" pitchFamily="34" charset="-34"/>
            </a:endParaRPr>
          </a:p>
          <a:p>
            <a:pPr>
              <a:buFont typeface="Wingdings 2" pitchFamily="18" charset="2"/>
              <a:buNone/>
            </a:pPr>
            <a:endParaRPr lang="th-TH" sz="44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07DC6A-C54C-4250-9BED-5C5DB1A4A8B2}" type="slidenum">
              <a:rPr lang="en-US"/>
              <a:pPr>
                <a:defRPr/>
              </a:pPr>
              <a:t>14</a:t>
            </a:fld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11398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u="sng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การเบิกจ่าย-เงิน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143000"/>
            <a:ext cx="8229600" cy="55006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sz="4000" b="1" u="sng" smtClean="0">
                <a:latin typeface="TH SarabunPSK" pitchFamily="34" charset="-34"/>
                <a:cs typeface="TH SarabunPSK" pitchFamily="34" charset="-34"/>
              </a:rPr>
              <a:t>สาเหตุการปฏิบัติไม่เป็นไปตามระเบียบ ที่เกี่ยวข้อง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การตรวจสอบความถูกต้อง และครบถ้วนของเอกสารหลักฐานการเบิกจ่ายว่า เป็นไปตามระเบียบฯที่กำหนดไม่เคร่งครัด ทำให้มีการเบิกจ่ายไม่เป็นไปตามที่ระเบียบกำหนด มีเอกสารหลักฐานไม่ครบถ้วน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เจ้าหน้าที่ ไม่ติดตาม ศึกษาและทำความเข้าใจในระเบียบและวิธีปฏิบัติที่เกี่ยวข้องซึ่งมีการเปลี่ยนแปลง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เบิกจ่ายเงินตามระเบียบที่ยกเลิกไปแล้ว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7AEA6D-874D-4BBC-BB80-DFD011D70990}" type="slidenum">
              <a:rPr lang="en-US"/>
              <a:pPr>
                <a:defRPr/>
              </a:pPr>
              <a:t>15</a:t>
            </a:fld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8462963" cy="5016500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b="1" u="sng" dirty="0" smtClean="0">
                <a:latin typeface="TH SarabunPSK" pitchFamily="34" charset="-34"/>
                <a:cs typeface="TH SarabunPSK" pitchFamily="34" charset="-34"/>
              </a:rPr>
              <a:t>สาเหตุการปฏิบัติไม่เป็นไปตามระเบียบ ที่เกี่ยวข้อง (ต่อ)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การเบิกจ่ายเงินงบประมาณ ขาดการควบคุม อย่างเพียงพอ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ไม่ได้จัดทำทะเบียนคุมเงินงบประมาณ /เงินประจำงวดส่วนจังหวัด เพี่อใช้ในการควบคุมการเบิกจ่ายเงินงบประมาณที่ได้รับ ตามต้นทุนกิจกรรม ทำให้ไม่ทราบว่าในแต่ขณะมีเงินงบประมาณแต่ละกิจกรรมคงเหลือสามารถเบิกจ่ายได้อยู่เท่าไหร่ เสี่ยงต่อการเบิกจ่ายเงินเกินกว่างบประมาณที่ได้รับ เบิกค่าใช้จ่ายไม่สอดคล้องกับภารกิจและไม่สามารถบริหารงบประมาณได้อย่างมีประสิทธิภาพ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04BE7-97FA-4D5C-B83A-82C26DA9B285}" type="slidenum">
              <a:rPr lang="en-US"/>
              <a:pPr>
                <a:defRPr/>
              </a:pPr>
              <a:t>16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u="sng" dirty="0" smtClean="0">
                <a:latin typeface="TH SarabunPSK" pitchFamily="34" charset="-34"/>
                <a:cs typeface="TH SarabunPSK" pitchFamily="34" charset="-34"/>
              </a:rPr>
              <a:t>การรับเงิน การเก็บรักษาเงินและการนำเงินส่งคลัง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sz="4000" b="1" u="sng" smtClean="0">
                <a:latin typeface="TH SarabunPSK" pitchFamily="34" charset="-34"/>
                <a:cs typeface="TH SarabunPSK" pitchFamily="34" charset="-34"/>
              </a:rPr>
              <a:t>การใช้ใบเสร็จรับเงิน</a:t>
            </a:r>
          </a:p>
          <a:p>
            <a:pPr>
              <a:lnSpc>
                <a:spcPct val="90000"/>
              </a:lnSpc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ยกเลิกใบเสร็จรับเงิน แต่ไม่มีใบเสร็จรับเงินฉบับสีขาว ซึ่งเป็นฉบับที่ต้องให้ผู้ชำระเงิน แนบประกอบ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    (ใบเสร็จรับเงินฉบับที่ยกเลิกต้องให้ติดคงไว้ในเล่มให้ครบชุด ทั้งต้นฉบับและสำเนาทุกฉบับ)</a:t>
            </a:r>
          </a:p>
          <a:p>
            <a:pPr>
              <a:lnSpc>
                <a:spcPct val="90000"/>
              </a:lnSpc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ใบเสร็จรับเงินกรมปศุสัตว์ (กปศ.๑๔) สูญหาย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4414F-8888-45F9-A3E8-2ADC6CDE0284}" type="slidenum">
              <a:rPr lang="en-US"/>
              <a:pPr>
                <a:defRPr/>
              </a:pPr>
              <a:t>17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การรับเงิน การเก็บรักษาเงินและการนำเงินส่งคลัง</a:t>
            </a:r>
          </a:p>
        </p:txBody>
      </p:sp>
      <p:sp>
        <p:nvSpPr>
          <p:cNvPr id="33794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257675"/>
          </a:xfrm>
        </p:spPr>
        <p:txBody>
          <a:bodyPr/>
          <a:lstStyle/>
          <a:p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ไม่ได้บันทึกรายการรับจ่ายเงิน ในระบบ</a:t>
            </a:r>
            <a:r>
              <a:rPr lang="en-US" sz="4400" b="1" smtClean="0">
                <a:latin typeface="TH SarabunPSK" pitchFamily="34" charset="-34"/>
                <a:cs typeface="TH SarabunPSK" pitchFamily="34" charset="-34"/>
              </a:rPr>
              <a:t> GFMIS </a:t>
            </a:r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ภายในที่เกิดรายการ ทำให้รายงานทางการเงินในระบบ ไม่ตรงกับเอกสารหลักฐานที่เกิดขึ้นจริง</a:t>
            </a:r>
          </a:p>
          <a:p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รายงานเงินคงเหลือประจำวัน ที่ส่งคณะกรรมการเก็บรักษาเงิน ไม่ตรงกับเงินคงเหลือในระบบ </a:t>
            </a:r>
            <a:r>
              <a:rPr lang="en-US" sz="4400" b="1" smtClean="0">
                <a:latin typeface="TH SarabunPSK" pitchFamily="34" charset="-34"/>
                <a:cs typeface="TH SarabunPSK" pitchFamily="34" charset="-34"/>
              </a:rPr>
              <a:t>GFMIS</a:t>
            </a:r>
            <a:endParaRPr lang="th-TH" sz="4400" b="1" smtClean="0">
              <a:latin typeface="TH SarabunPSK" pitchFamily="34" charset="-34"/>
              <a:cs typeface="TH SarabunPSK" pitchFamily="34" charset="-34"/>
            </a:endParaRPr>
          </a:p>
          <a:p>
            <a:endParaRPr lang="en-US" sz="4400" b="1" smtClean="0">
              <a:latin typeface="TH SarabunPSK" pitchFamily="34" charset="-34"/>
              <a:cs typeface="TH SarabunPSK" pitchFamily="34" charset="-34"/>
            </a:endParaRPr>
          </a:p>
          <a:p>
            <a:pPr>
              <a:buFont typeface="Wingdings 2" pitchFamily="18" charset="2"/>
              <a:buNone/>
            </a:pPr>
            <a:endParaRPr lang="en-US" sz="44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2A5F72-AF1E-4D72-8C0F-313E5233A137}" type="slidenum">
              <a:rPr lang="th-TH"/>
              <a:pPr>
                <a:defRPr/>
              </a:pPr>
              <a:t>18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การรับเงิน การเก็บรักษาเงินและการนำเงินส่งคลัง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4818" name="ตัวยึดเนื้อหา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ทุกสิ้นวันไม่ได้ตรวจสอบความถูกต้อง ครบถ้วนของเงินรายได้ที่จัดเก็บว่าครบถ้วนถูกต้อง กับเอกสารหลักฐานและรายงานในระบบ และลงลายมือชื่อกำกับไว้ในใบเสร็จรับเงินฉบับสุดท้าย ทำให้มีความเสี่ยง ต่อเงินของทางราชการ สูญหาย ขาดบัญชี 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8EEF3-A86B-4397-8343-601FD504EADF}" type="slidenum">
              <a:rPr lang="th-TH"/>
              <a:pPr>
                <a:defRPr/>
              </a:pPr>
              <a:t>19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smtClean="0">
                <a:latin typeface="TH SarabunPSK" pitchFamily="34" charset="-34"/>
                <a:cs typeface="TH SarabunPSK" pitchFamily="34" charset="-34"/>
              </a:rPr>
              <a:t>ประเด็นความเสี่ยงสำคัญ</a:t>
            </a:r>
          </a:p>
        </p:txBody>
      </p:sp>
      <p:sp>
        <p:nvSpPr>
          <p:cNvPr id="17410" name="ตัวยึดเนื้อหา 3"/>
          <p:cNvSpPr>
            <a:spLocks noGrp="1"/>
          </p:cNvSpPr>
          <p:nvPr>
            <p:ph idx="1"/>
          </p:nvPr>
        </p:nvSpPr>
        <p:spPr>
          <a:xfrm>
            <a:off x="457200" y="1600200"/>
            <a:ext cx="8186738" cy="4525963"/>
          </a:xfrm>
        </p:spPr>
        <p:txBody>
          <a:bodyPr/>
          <a:lstStyle/>
          <a:p>
            <a:pPr marL="723900" indent="-687388"/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จากการตรวจพบในการเข้าตรวจสอบภายใน ปีงบประมาณ ๒๕๕๖</a:t>
            </a:r>
          </a:p>
          <a:p>
            <a:pPr marL="723900" indent="-687388"/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จากการตอบแบบสำรวจระบบการควบคุมภายใน การปฏิบัติงานของหน่วยงาน</a:t>
            </a:r>
          </a:p>
          <a:p>
            <a:pPr marL="723900" indent="-687388"/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จากการให้คำปรึกษา / หารือ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38C26A-7768-44D1-88E0-92B16246DE1F}" type="slidenum">
              <a:rPr lang="th-TH"/>
              <a:pPr>
                <a:defRPr/>
              </a:pPr>
              <a:t>2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การรับเงิน การเก็บรักษาเงินและการนำเงินส่งคลัง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842" name="ตัวยึดเนื้อหา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รายได้แผ่นดิน นำส่งเงินล่าช้า ไม่เป็นไประยะเวลาตามระเบียบ กำหนด 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ขาดการสอบทานความถูกต้องของรายงาน การจัดเก็บและนำส่งเงินรายได้แผ่นดินจากระบบ </a:t>
            </a:r>
            <a:r>
              <a:rPr lang="en-US" sz="4000" b="1" smtClean="0">
                <a:latin typeface="TH SarabunPSK" pitchFamily="34" charset="-34"/>
                <a:cs typeface="TH SarabunPSK" pitchFamily="34" charset="-34"/>
              </a:rPr>
              <a:t>GFMIS 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เป็นประจำทุกสิ้นเดือน กับรายการรับและนำส่งเงินที่หน่วยงานดำเนินการ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F85E0-68FC-4478-90D2-81191169FD6E}" type="slidenum">
              <a:rPr lang="th-TH"/>
              <a:pPr>
                <a:defRPr/>
              </a:pPr>
              <a:t>20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r>
              <a:rPr lang="th-TH" b="1" u="sng" smtClean="0">
                <a:latin typeface="TH SarabunPSK" pitchFamily="34" charset="-34"/>
                <a:cs typeface="TH SarabunPSK" pitchFamily="34" charset="-34"/>
              </a:rPr>
              <a:t>การจัดซื้อจัดจ้าง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052513"/>
            <a:ext cx="8786812" cy="5376862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ขาดการวางแผนการจัดซื้อจัดจ้าง   พบการจัดซื้อบ่อยครั้งมาก ทำให้เป็นภาระของเจ้าหน้าที่ในการจัดทำเอกสารการจัดซื้อจัดจ้าง เอกสารการขอเบิกจ่ายเงินใบสำคัญคู่จ่าย และต้องบันทึกรายการควบคุมพัสดุ หรืออื่นๆที่เกี่ยวข้องเป็นจำนวนมาก จนไม่มีเวลาพัฒนาตัวเองไม่มีเวลาศึกษาทำความเข้าใจในระเบียบที่แก้ไขเปลี่ยนแปลง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ขาด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Spec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ไม่ระบุราคาจัดซื้อครั้งก่อนหรือราคาที่จัดซื้อครั้งสุดท้ายใน ระยะเวลา ๒ ปี  ตามรายการที่กำหนดไว้รายงานขอซื้อขอจ้างข้อ ๒๗ ขอระเบียบพัสดุ  และขาดคู่เทียบราคา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เข้าลักษณะการแบ่งซื้อแบ่งจ้าง โดยเฉพาะ ยาและเวชภัณฑ์ วัสดุวิทยาและการแพทย์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D28A1-22E8-4234-AABD-24E6AC2286FB}" type="slidenum">
              <a:rPr lang="en-US"/>
              <a:pPr>
                <a:defRPr/>
              </a:pPr>
              <a:t>21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smtClean="0"/>
              <a:t>การจัดซื้อจัดจ้าง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571625"/>
            <a:ext cx="7467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การสอบราคา  </a:t>
            </a:r>
          </a:p>
          <a:p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ไม่มีส่งเอกสารไปยังผู้ประกอบอาชีพโดยตรง ตามระเบียบพัสดุ </a:t>
            </a:r>
          </a:p>
          <a:p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กำหนดวันเปิดซองสอบราคา ทับซ้อนกับวันที่กำหนดให้ยื่นซองวันสุดท้าย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B772C-FDF4-4132-99C9-E686E824A9FD}" type="slidenum">
              <a:rPr lang="en-US"/>
              <a:pPr>
                <a:defRPr/>
              </a:pPr>
              <a:t>22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หลักประกันซอง/หลักประกันสัญญา</a:t>
            </a:r>
          </a:p>
        </p:txBody>
      </p:sp>
      <p:sp>
        <p:nvSpPr>
          <p:cNvPr id="38914" name="ตัวยึดเนื้อหา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smtClean="0">
                <a:latin typeface="TH SarabunPSK" pitchFamily="34" charset="-34"/>
                <a:cs typeface="TH SarabunPSK" pitchFamily="34" charset="-34"/>
              </a:rPr>
              <a:t>กรณีหลักประกันซอง/หลักประกันสัญญาเป็นหนังสือค้ำประกันธนาคาร </a:t>
            </a:r>
            <a:r>
              <a:rPr lang="th-TH" sz="4000" b="1" u="sng" smtClean="0">
                <a:latin typeface="TH SarabunPSK" pitchFamily="34" charset="-34"/>
                <a:cs typeface="TH SarabunPSK" pitchFamily="34" charset="-34"/>
              </a:rPr>
              <a:t>ไม่ได้ส่งสำเนาหนังสือค้ำประกันให้ธนาคารสาขาผู้ออกหนังสือค้ำประกันรับทราบและยืนยันมาทางไปรษณีย์ลงทะเบียน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72CF0-C9D4-4A57-A687-EC73EBFC972F}" type="slidenum">
              <a:rPr lang="th-TH"/>
              <a:pPr>
                <a:defRPr/>
              </a:pPr>
              <a:t>23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smtClean="0"/>
              <a:t>การจัดซื้อจัดจ้าง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43863" cy="4525963"/>
          </a:xfrm>
        </p:spPr>
        <p:txBody>
          <a:bodyPr/>
          <a:lstStyle/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การจ้างไม่ติดอากร ตามที่ประมวลรัษฎากรกำหนด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แต่งตั้งกรรมการตรวจรับพัสดุไม่ครบตามระเบียบ ตั้งคนที่ไม่เหมาะสม ไม่มีความรู้ในเรื่องนั้น ๆ เป็นกรรมการตรวจรับ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แต่งตั้งกรรมการตรวจรับพัสดุ/งานจ้าง แบบถาวร</a:t>
            </a:r>
          </a:p>
          <a:p>
            <a:pPr>
              <a:buFont typeface="Wingdings" pitchFamily="2" charset="2"/>
              <a:buNone/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      (ต้องแต่งตั้งเป็นครั้ง ๆไป)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E22DA-2141-40CA-A121-CA8253DC1704}" type="slidenum">
              <a:rPr lang="en-US"/>
              <a:pPr>
                <a:defRPr/>
              </a:pPr>
              <a:t>24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14313"/>
            <a:ext cx="7467600" cy="1143000"/>
          </a:xfrm>
        </p:spPr>
        <p:txBody>
          <a:bodyPr/>
          <a:lstStyle/>
          <a:p>
            <a:r>
              <a:rPr lang="th-TH" b="1" u="sng" smtClean="0"/>
              <a:t>การรับประกันความชำรุดบกพร่อง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208962" cy="5111750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การรับประกันความชำรุดบกพร่อง ในงานก่อสร้าง เพียง ๑ ปี</a:t>
            </a:r>
          </a:p>
          <a:p>
            <a:pPr marL="420624" indent="1270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มติ ครม.กำหนด ให้งานจ้างก่อสร้างต้องรับประกันความชำรุดบกพร่อง ไม่น้อยกว่า ๒ ปี</a:t>
            </a:r>
          </a:p>
          <a:p>
            <a:pPr marL="420624" indent="1270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การจ้างก่อสร้าง หมายรวมถึง งานเคลื่อนย้ายอาคาร งานดัดแปลง งานต่อเติม งานรื้อถอน งานซ่อมแซม ซึ่งส่วนราชการเห็นว่ามีความสำคัญจำเป็นต้องมีการแต่งตั้งผู้ควบคุมงาน</a:t>
            </a:r>
          </a:p>
          <a:p>
            <a:pPr marL="420624" indent="-38404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DB6FD-C70B-4D6B-99BE-9C5EF8B8119C}" type="slidenum">
              <a:rPr lang="en-US"/>
              <a:pPr>
                <a:defRPr/>
              </a:pPr>
              <a:t>25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smtClean="0"/>
              <a:t>การควบคุม วัสดุ/ครุภัณฑ์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12875"/>
            <a:ext cx="8229600" cy="4752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การบันทึกรายการวัสดุ ครุภัณฑ์ไม่เรียบร้อย </a:t>
            </a:r>
          </a:p>
          <a:p>
            <a:pPr>
              <a:lnSpc>
                <a:spcPct val="80000"/>
              </a:lnSpc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วัสดุรับมาจ่ายหมด ไม่มีของคงเหลือ แต่ของจริงเหลือจำนวนมาก ทำให้ขาดการควบคุม เสี่ยงต่อการสูญหาย เสียหาย</a:t>
            </a:r>
          </a:p>
          <a:p>
            <a:pPr>
              <a:lnSpc>
                <a:spcPct val="80000"/>
              </a:lnSpc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ระบบการจัดเก็บวัสดุ ไม่ใช้ระบบ เข้าก่อน ออกก่อน หรือหมดอายุก่อนเบิกจ่าย เพื่อป้องกันวัสดุ เก่าเก็บเสื่อมคุณภาพ ก่อนเบิกใช้  โดยเฉพาะยาและเวชภัณฑ์ หมดอายุ เสื่อมสภาพ ใช้ไม่ทัน</a:t>
            </a:r>
          </a:p>
          <a:p>
            <a:pPr>
              <a:lnSpc>
                <a:spcPct val="80000"/>
              </a:lnSpc>
            </a:pPr>
            <a:endParaRPr lang="th-TH" sz="40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9297A-DE48-4A01-85C3-9813096B76F0}" type="slidenum">
              <a:rPr lang="en-US"/>
              <a:pPr>
                <a:defRPr/>
              </a:pPr>
              <a:t>26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/>
              <a:t>การควบคุม วัสดุ/ครุภัณฑ์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043863" cy="4900613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dirty="0" smtClean="0">
                <a:latin typeface="TH SarabunPSK" pitchFamily="34" charset="-34"/>
                <a:cs typeface="TH SarabunPSK" pitchFamily="34" charset="-34"/>
              </a:rPr>
              <a:t>กรณี ที่เบิกจ่ายวัสดุจากพัสดุกลางให้ส่วน/ฝ่าย  ทั้งจำนวน แต่ไม่ได้จัดทำบัญชีควบคุมการเบิกจ่ายวัสดุ บันทึกรายการรับ-จ่ายไม่ถูกต้อง ทำให้วัสดุขาดการควบคุม สูญหาย หมดอายุ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dirty="0" smtClean="0">
                <a:latin typeface="TH SarabunPSK" pitchFamily="34" charset="-34"/>
                <a:cs typeface="TH SarabunPSK" pitchFamily="34" charset="-34"/>
              </a:rPr>
              <a:t>ไม่มีระบบการควบคุมดูแลการเข้า-ออก สถานที่จัดเก็บวัสดุของบุคคลที่ไม่มีหน้าที่รับผิดชอบ เมื่อวัสดุขาดบัญชี ไม่สามารถหาผู้รับผิดชอบได้</a:t>
            </a:r>
            <a:endParaRPr lang="th-TH" sz="4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9C719-B860-4C97-8C96-1F1604F00286}" type="slidenum">
              <a:rPr lang="th-TH"/>
              <a:pPr>
                <a:defRPr/>
              </a:pPr>
              <a:t>27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/>
              <a:t>การควบคุม วัสดุ/ครุภัณฑ์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4034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043863" cy="4525963"/>
          </a:xfrm>
        </p:spPr>
        <p:txBody>
          <a:bodyPr/>
          <a:lstStyle/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 ขาดการตรวจความถูกต้องของบัญชีหรือทะเบียนคุมวัสดุ  กับของจริงเป็นครั้งคราว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 ตอนสิ้นปีงบประมาณ ไม่มีการปรับปรุงยอดวัสดุคงเหลือในระบบ </a:t>
            </a:r>
            <a:r>
              <a:rPr lang="en-US" sz="4000" b="1" smtClean="0">
                <a:latin typeface="TH SarabunPSK" pitchFamily="34" charset="-34"/>
                <a:cs typeface="TH SarabunPSK" pitchFamily="34" charset="-34"/>
              </a:rPr>
              <a:t>GFMIS 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ตามจำนวน/รายการ วัสดุคงเหลือจริง 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ABA64E-3A58-4DAF-ACF8-60287A31B008}" type="slidenum">
              <a:rPr lang="th-TH"/>
              <a:pPr>
                <a:defRPr/>
              </a:pPr>
              <a:t>28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/>
              <a:t>การควบคุม วัสดุ/ครุภัณฑ์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5058" name="ตัวยึดเนื้อหา 3"/>
          <p:cNvSpPr>
            <a:spLocks noGrp="1"/>
          </p:cNvSpPr>
          <p:nvPr>
            <p:ph idx="1"/>
          </p:nvPr>
        </p:nvSpPr>
        <p:spPr>
          <a:xfrm>
            <a:off x="457200" y="1600200"/>
            <a:ext cx="8329613" cy="50434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th-TH" sz="3800" b="1" u="sng" smtClean="0">
                <a:latin typeface="TH SarabunPSK" pitchFamily="34" charset="-34"/>
                <a:cs typeface="TH SarabunPSK" pitchFamily="34" charset="-34"/>
              </a:rPr>
              <a:t>ครุภัณฑ์</a:t>
            </a:r>
          </a:p>
          <a:p>
            <a:r>
              <a:rPr lang="th-TH" sz="3800" b="1" smtClean="0">
                <a:latin typeface="TH SarabunPSK" pitchFamily="34" charset="-34"/>
                <a:cs typeface="TH SarabunPSK" pitchFamily="34" charset="-34"/>
              </a:rPr>
              <a:t>รหัสครุภัณฑ์ ไม่ได้ติด/เขียนติดตัวครุภัณฑ์ไว้ถูกต้องครบถ้วน ทำให้ทรัพย์สินขาดการควบคุม เสี่ยงต่อการ    สูญหาย</a:t>
            </a:r>
          </a:p>
          <a:p>
            <a:r>
              <a:rPr lang="th-TH" sz="3800" b="1" smtClean="0">
                <a:latin typeface="TH SarabunPSK" pitchFamily="34" charset="-34"/>
                <a:cs typeface="TH SarabunPSK" pitchFamily="34" charset="-34"/>
              </a:rPr>
              <a:t>ขาดการตรวจสอบความถูกต้องของทะเบียนคุม กับของจริงเป็นครั้งคราว</a:t>
            </a:r>
          </a:p>
          <a:p>
            <a:r>
              <a:rPr lang="th-TH" sz="3800" b="1" smtClean="0">
                <a:latin typeface="TH SarabunPSK" pitchFamily="34" charset="-34"/>
                <a:cs typeface="TH SarabunPSK" pitchFamily="34" charset="-34"/>
              </a:rPr>
              <a:t>คณะกรรมการตรวจสอบพัสดุคงเหลือประจำปี ไม่ได้ดำเนินการตรวจสอบจริง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55EC4-416B-43F3-9B43-0F6B322AC4AD}" type="slidenum">
              <a:rPr lang="th-TH"/>
              <a:pPr>
                <a:defRPr/>
              </a:pPr>
              <a:t>29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19163"/>
          </a:xfrm>
        </p:spPr>
        <p:txBody>
          <a:bodyPr/>
          <a:lstStyle/>
          <a:p>
            <a:r>
              <a:rPr lang="th-TH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071563"/>
            <a:ext cx="8643937" cy="5449887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นำค่าใช้จ่ายของปีก่อนมาเบิกจ่ายในปีปัจจุบัน </a:t>
            </a:r>
          </a:p>
          <a:p>
            <a:pPr marL="723900" indent="-36830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ซึ่งเป็นรายการที่ไม่ถือเป็นค่าใช้จ่ายเมือได้รับใบแจ้งหนี้ตามที่กระทรวงการคลังกำหนด)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ระเบียบการเบิกจ่ายเงินการเก็บรักษาเงินและการนำเงินส่งคลัง พ.ศ. ๒๕๕๑ ข้อ ๑๗ “ค่าใช้จ่ายที่เกิดขึ้นในปีงบประมาณให้เบิกจ่ายจากเงินงบประมาณของปีนั้นไปจ่าย ในกรณีที่มีเหตุจำเป็นไม่สามารถเบิกจ่ายในปีงบประมาณนั้นได้ทัน ให้เบิกจ่ายจากเงินงบประมาณของปีถัดไปได้ แต่ค่าใช้จ่ายนั้นต้องไม่เป็นการก่อหนี้ผู้พันเกินกว่างบประมาณที่ได้รับอนุมัติ และให้ปฏิบัติตามวิธีการที่กระทรวงการคลังกำหนด”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marL="355600" lvl="1" indent="368300" fontAlgn="auto">
              <a:spcAft>
                <a:spcPts val="0"/>
              </a:spcAft>
              <a:buClr>
                <a:schemeClr val="hlink"/>
              </a:buClr>
              <a:buFont typeface="Wingdings" pitchFamily="2" charset="2"/>
              <a:buChar char="Ø"/>
              <a:defRPr/>
            </a:pP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marL="355600" indent="36830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36CF7-5C6D-43FF-A6A6-F30D35AB6246}" type="slidenum">
              <a:rPr lang="en-US"/>
              <a:pPr>
                <a:defRPr/>
              </a:pPr>
              <a:t>3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90600"/>
          </a:xfrm>
        </p:spPr>
        <p:txBody>
          <a:bodyPr/>
          <a:lstStyle/>
          <a:p>
            <a:r>
              <a:rPr lang="th-TH" b="1" u="sng" smtClean="0"/>
              <a:t>การควบคุม วัสดุ/ครุภัณฑ์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81075"/>
            <a:ext cx="8229600" cy="5162550"/>
          </a:xfrm>
        </p:spPr>
        <p:txBody>
          <a:bodyPr/>
          <a:lstStyle/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ไม่ได้ขอขึ้นทะเบียนรายการครุภัณฑ์ที่ต่ำกว่าเกณฑ์ (เครื่องมืออุปกรณ์ ที่มีอายุการใช้งานงาน สภาพคงทนถาวร แต่ราคาไม่เกิน 5,000 บาท) ขึ้นทะเบียนไม่หมด (ดังนั้นหน่วยงานจะเบิกค่าวัสดุสิ้นเปลือง ที่ต้องใช้กับเครื่องนั้นไม่ได้)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มีครุภัณฑ์ชำรุดรอจำหน่ายเป็นจำนวนมาก  แต่ไม่ดำเนินการขออนุมัติจำหน่าย บางส่วนหาซากไม่เจอ เป็นภาระของหน่วยงาน  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40F1B-8B5E-4380-9F98-090A901B5079}" type="slidenum">
              <a:rPr lang="th-TH"/>
              <a:pPr>
                <a:defRPr/>
              </a:pPr>
              <a:t>30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/>
              <a:t>การควบคุม วัสดุ/ครุภัณฑ์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7106" name="ตัวยึดเนื้อหา 3"/>
          <p:cNvSpPr>
            <a:spLocks noGrp="1"/>
          </p:cNvSpPr>
          <p:nvPr>
            <p:ph idx="1"/>
          </p:nvPr>
        </p:nvSpPr>
        <p:spPr>
          <a:xfrm>
            <a:off x="428625" y="1428750"/>
            <a:ext cx="8329613" cy="4972050"/>
          </a:xfrm>
        </p:spPr>
        <p:txBody>
          <a:bodyPr/>
          <a:lstStyle/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ขาดการบันทึกควบคุมการซ่อมแซมบำรุงสินทรัพย์นั้นๆ ทุกครั้ง และไม่ได้แนบประวัติการซ่อมแซมประกอบการพิจารณาสั่งซ่อมบำรุงทุกครั้ง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การรับโอน/การโอนครุภัณฑ์จากหน่วยงานอื่น </a:t>
            </a:r>
            <a:r>
              <a:rPr lang="th-TH" sz="4000" b="1" u="sng" smtClean="0">
                <a:latin typeface="TH SarabunPSK" pitchFamily="34" charset="-34"/>
                <a:cs typeface="TH SarabunPSK" pitchFamily="34" charset="-34"/>
              </a:rPr>
              <a:t>ไม่มี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เอกสารหลักฐาน และไม่ได้ดำเนินการโอนรายการ ในระบบ </a:t>
            </a:r>
            <a:r>
              <a:rPr lang="en-US" sz="4000" b="1" smtClean="0">
                <a:latin typeface="TH SarabunPSK" pitchFamily="34" charset="-34"/>
                <a:cs typeface="TH SarabunPSK" pitchFamily="34" charset="-34"/>
              </a:rPr>
              <a:t>GFMIS 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ให้ครบถ้วน ถูกต้อง </a:t>
            </a:r>
            <a:endParaRPr lang="en-US" sz="40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40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8B2EF-04D7-444F-B006-BC97CA2E3A06}" type="slidenum">
              <a:rPr lang="th-TH"/>
              <a:pPr>
                <a:defRPr/>
              </a:pPr>
              <a:t>31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9600" cy="846137"/>
          </a:xfrm>
        </p:spPr>
        <p:txBody>
          <a:bodyPr/>
          <a:lstStyle/>
          <a:p>
            <a:r>
              <a:rPr lang="th-TH" b="1" u="sng" smtClean="0">
                <a:latin typeface="TH SarabunPSK" pitchFamily="34" charset="-34"/>
                <a:cs typeface="TH SarabunPSK" pitchFamily="34" charset="-34"/>
              </a:rPr>
              <a:t>รถราชการ/น้ำมันเชื้อเพลิง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052513"/>
            <a:ext cx="8229600" cy="5305425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h-TH" sz="4000" b="1" u="sng" dirty="0" smtClean="0">
                <a:latin typeface="TH SarabunPSK" pitchFamily="34" charset="-34"/>
                <a:cs typeface="TH SarabunPSK" pitchFamily="34" charset="-34"/>
              </a:rPr>
              <a:t>การใช้รถราชการ และการเบิกจ่ายน้ำมันเชื้อเพลิง </a:t>
            </a:r>
          </a:p>
          <a:p>
            <a:pPr marL="420624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ไม่ขออนุญาตใช้รถ/ ขออนุญาตเฉพาะไปต่างจังหวัด  แต่มีการใช้รถและเติมน้ำมันเป็นจำนวนมาก โดยไม่มีเนื้องานที่เป็นภารกิจราชการอย่างชัดเจน</a:t>
            </a:r>
          </a:p>
          <a:p>
            <a:pPr marL="420624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การบักทึกการใช้รถ ไม่เรียบร้อย ไม่ครบถ้วน ระยะทางไม่สอดคล้องกับพื้นที่เดินทาง และการเดินทางจริง พบว่ามีการใช้รถเป็นจำนวนมากที่ไม่สามารถหาภารกิจการปฏิบัติงานมาชี้แจงได้ </a:t>
            </a:r>
          </a:p>
          <a:p>
            <a:pPr marL="420624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ไม่บันทึกประวัติการซ่อมแซมรถราชการ ลงบ้างไม่ลงบ้าง ใช้ประโยชน์ไม่ได้</a:t>
            </a:r>
          </a:p>
          <a:p>
            <a:pPr marL="420624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สั่งซ่อมรถโดยไม่เคยตรวจสอบประวัติการซ่อม ครั้งก่อน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849AA-D7F3-49D2-A4C3-AFF074DF2701}" type="slidenum">
              <a:rPr lang="en-US"/>
              <a:pPr>
                <a:defRPr/>
              </a:pPr>
              <a:t>32</a:t>
            </a:fld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รถราชการ/น้ำมันเชื้อเพลิง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9154" name="ตัวยึดเนื้อหา 10"/>
          <p:cNvSpPr>
            <a:spLocks noGrp="1"/>
          </p:cNvSpPr>
          <p:nvPr>
            <p:ph idx="1"/>
          </p:nvPr>
        </p:nvSpPr>
        <p:spPr>
          <a:xfrm>
            <a:off x="428625" y="1500188"/>
            <a:ext cx="8072438" cy="4525962"/>
          </a:xfrm>
        </p:spPr>
        <p:txBody>
          <a:bodyPr/>
          <a:lstStyle/>
          <a:p>
            <a:r>
              <a:rPr lang="th-TH" sz="4400" smtClean="0">
                <a:latin typeface="TH SarabunPSK" pitchFamily="34" charset="-34"/>
                <a:cs typeface="TH SarabunPSK" pitchFamily="34" charset="-34"/>
              </a:rPr>
              <a:t>ไม่ได้จัดทำสมุดบันทึกการเบิก-จ่ายน้ำมันเชื้อเพลิง</a:t>
            </a:r>
          </a:p>
          <a:p>
            <a:r>
              <a:rPr lang="th-TH" sz="4400" smtClean="0">
                <a:latin typeface="TH SarabunPSK" pitchFamily="34" charset="-34"/>
                <a:cs typeface="TH SarabunPSK" pitchFamily="34" charset="-34"/>
              </a:rPr>
              <a:t>ไม่มีการสำรวจและกำหนดเกณฑ์การใช้สิ้นเปลืองเชื้อเพลิงของรถทุกคัน เพื่อเป็นเกณฑ์ในการควบคุมการเบิกจ่ายเชื้อเพลิง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8892B4-E1C0-4AF4-B51D-9E29AE459BD0}" type="slidenum">
              <a:rPr lang="th-TH"/>
              <a:pPr>
                <a:defRPr/>
              </a:pPr>
              <a:t>33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h-TH" sz="4800" b="1" u="sng" dirty="0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br>
              <a:rPr lang="th-TH" sz="4800" b="1" u="sng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4800" b="1" dirty="0" smtClean="0">
                <a:latin typeface="TH SarabunPSK" pitchFamily="34" charset="-34"/>
                <a:cs typeface="TH SarabunPSK" pitchFamily="34" charset="-34"/>
              </a:rPr>
              <a:t>(ฉบับร่างแผนการตรวจสอบ ฯ) </a:t>
            </a:r>
            <a:endParaRPr lang="th-TH" sz="4800" b="1" u="sng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0178" name="ตัวยึดเนื้อหา 5"/>
          <p:cNvSpPr>
            <a:spLocks noGrp="1"/>
          </p:cNvSpPr>
          <p:nvPr>
            <p:ph idx="1"/>
          </p:nvPr>
        </p:nvSpPr>
        <p:spPr>
          <a:xfrm>
            <a:off x="500063" y="2214563"/>
            <a:ext cx="7467600" cy="3400425"/>
          </a:xfrm>
        </p:spPr>
        <p:txBody>
          <a:bodyPr/>
          <a:lstStyle/>
          <a:p>
            <a:pPr marL="514350" indent="-514350">
              <a:buFont typeface="Wingdings 2" pitchFamily="18" charset="2"/>
              <a:buNone/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 ๑.	ตรวจสอบการดำเนินงานหน่วยงาน /โครงการ จำนวน </a:t>
            </a:r>
            <a:r>
              <a:rPr lang="en-US" sz="4000" b="1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๑๔</a:t>
            </a:r>
            <a:r>
              <a:rPr lang="en-US" sz="4000" b="1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เรื่อง/ชุดรายงาน</a:t>
            </a:r>
          </a:p>
          <a:p>
            <a:pPr marL="514350" indent="-514350">
              <a:buFont typeface="Wingdings 2" pitchFamily="18" charset="2"/>
              <a:buNone/>
            </a:pP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	ประกอบด้วย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FEB7AD-5260-469A-912B-DCE78549B8ED}" type="slidenum">
              <a:rPr lang="th-TH"/>
              <a:pPr>
                <a:defRPr/>
              </a:pPr>
              <a:t>34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8358" indent="-514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สอบทานการประเมินผล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การวางระบบควบคุมภายใน กรมปศุสัตว์ (รายงานแบบ </a:t>
            </a:r>
            <a:r>
              <a:rPr lang="th-TH" sz="4400" b="1" dirty="0" err="1" smtClean="0">
                <a:latin typeface="TH SarabunPSK" pitchFamily="34" charset="-34"/>
                <a:cs typeface="TH SarabunPSK" pitchFamily="34" charset="-34"/>
              </a:rPr>
              <a:t>ปส.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) สำหรับปีสิ้นสุด ๓๐ กันยายน ๒๕๕๖ ตามระเบียบฯ </a:t>
            </a:r>
            <a:r>
              <a:rPr lang="th-TH" sz="4400" b="1" dirty="0" err="1" smtClean="0">
                <a:latin typeface="TH SarabunPSK" pitchFamily="34" charset="-34"/>
                <a:cs typeface="TH SarabunPSK" pitchFamily="34" charset="-34"/>
              </a:rPr>
              <a:t>สตง.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  และตามที่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กำหนดตามเงื่อนไข ตัวชี้วัด </a:t>
            </a:r>
            <a:r>
              <a:rPr lang="en-US" sz="4400" b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ระดับความสำเร็จของการควบคุมภายใน” 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จำนวน   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๑  เรื่อง/ชุด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รายงาน (</a:t>
            </a:r>
            <a:r>
              <a:rPr lang="th-TH" sz="4400" b="1" dirty="0" err="1" smtClean="0">
                <a:latin typeface="TH SarabunPSK" pitchFamily="34" charset="-34"/>
                <a:cs typeface="TH SarabunPSK" pitchFamily="34" charset="-34"/>
              </a:rPr>
              <a:t>พย.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๕๖)</a:t>
            </a: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B8CC-122C-472A-8B5D-26445CEA57FB}" type="slidenum">
              <a:rPr lang="th-TH"/>
              <a:pPr>
                <a:defRPr/>
              </a:pPr>
              <a:t>35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28625" y="1428750"/>
            <a:ext cx="8286750" cy="5143500"/>
          </a:xfrm>
        </p:spPr>
        <p:txBody>
          <a:bodyPr>
            <a:noAutofit/>
          </a:bodyPr>
          <a:lstStyle/>
          <a:p>
            <a:pPr marL="578358" indent="-514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การตรวจสอบรับรองงบการเงิน กองทุนสวัสดิการ  กรมปศุสัตว์ (รับรองงบการเงินของกองทุนฯ ให้สำนักงาน </a:t>
            </a:r>
            <a:r>
              <a:rPr lang="th-TH" sz="4000" b="1" dirty="0" err="1" smtClean="0">
                <a:latin typeface="TH SarabunPSK" pitchFamily="34" charset="-34"/>
                <a:cs typeface="TH SarabunPSK" pitchFamily="34" charset="-34"/>
              </a:rPr>
              <a:t>กพ.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) จำนวน ๒ ชุดรายงาน </a:t>
            </a:r>
          </a:p>
          <a:p>
            <a:pPr marL="982663" indent="-450850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๑. การ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ตรวจสอบรับรองงบ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การเงิน กองทุนสวัสดิการ    กรม</a:t>
            </a: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ปศุสัตว์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ประจำปี ๒๕๕๕</a:t>
            </a:r>
          </a:p>
          <a:p>
            <a:pPr marL="982663" indent="-450850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๒. การตรวจสอบรับรองงบการเงิน กองทุนสวัสดิการ  กรมปศุสัตว์ ประจำปี ๒๕๕๖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8D1C7-F072-44FE-8A45-81F2801E42B7}" type="slidenum">
              <a:rPr lang="th-TH"/>
              <a:pPr>
                <a:defRPr/>
              </a:pPr>
              <a:t>36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329613" cy="4686300"/>
          </a:xfrm>
        </p:spPr>
        <p:txBody>
          <a:bodyPr>
            <a:normAutofit lnSpcReduction="10000"/>
          </a:bodyPr>
          <a:lstStyle/>
          <a:p>
            <a:pPr marL="806958" indent="-7429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ตรวจสอบการ เบิกจ่ายเงิน การเก็บรักษาเงินและการนำเงินส่งคลัง ที่ดำเนินการในส่วนกลาง  ๑ เรื่อง/ชุดรายงาน</a:t>
            </a:r>
          </a:p>
          <a:p>
            <a:pPr marL="806958" indent="-7429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ตรวจสอบ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การด้านการดำเนินงาน ตามแผนงาน/โครงการ จำนวน 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๒  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เรื่อง/ชุด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รายงาน (ปรับเปลี่ยนตามความเพียงพอของงบประมาณที่ได้จัดสรร)</a:t>
            </a:r>
          </a:p>
          <a:p>
            <a:pPr marL="806958" indent="-742950" fontAlgn="auto">
              <a:spcAft>
                <a:spcPts val="0"/>
              </a:spcAft>
              <a:buFont typeface="Wingdings 2"/>
              <a:buAutoNum type="thaiNumPeriod" startAt="4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806958" indent="-742950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7B3E58-665F-4758-B931-CF08F86207DB}" type="slidenum">
              <a:rPr lang="th-TH"/>
              <a:pPr>
                <a:defRPr/>
              </a:pPr>
              <a:t>37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258175" cy="4829175"/>
          </a:xfrm>
        </p:spPr>
        <p:txBody>
          <a:bodyPr>
            <a:normAutofit/>
          </a:bodyPr>
          <a:lstStyle/>
          <a:p>
            <a:pPr marL="806958" indent="-7429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ตรวจสอบหน่วยงานในส่วนภูมิภาค </a:t>
            </a:r>
          </a:p>
          <a:p>
            <a:pPr marL="1077913" indent="-354013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เป็นหน่วยที่เข้าทำการตรวจสอบในครั้งก่อน ตั้งแต่ ๕ ปีขึ้นไป</a:t>
            </a:r>
          </a:p>
          <a:p>
            <a:pPr marL="1077913" indent="-354013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ประเมินจากผลการสำรวจระบบการควบคุมภายใน การปฏิบัติงาน</a:t>
            </a:r>
          </a:p>
          <a:p>
            <a:pPr marL="1077913" indent="-354013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นโยบายผู้บริหาร/ เรื่องร้องเรียนฯ</a:t>
            </a:r>
          </a:p>
          <a:p>
            <a:pPr marL="806958" indent="-742950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806958" indent="-742950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BD298B-830A-4F78-A5F0-0CA0A2E1E601}" type="slidenum">
              <a:rPr lang="th-TH"/>
              <a:pPr>
                <a:defRPr/>
              </a:pPr>
              <a:t>38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6958" indent="-7429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โดยดำเนินการตรวจสอบการปฏิบัติงาน ในด้านต่างๆ  ดังนี้</a:t>
            </a:r>
          </a:p>
          <a:p>
            <a:pPr marL="1255713" indent="-628650" fontAlgn="auto">
              <a:spcAft>
                <a:spcPts val="0"/>
              </a:spcAft>
              <a:buFont typeface="+mj-cs"/>
              <a:buAutoNum type="thaiNumPeriod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ด้านการเงิน </a:t>
            </a:r>
          </a:p>
          <a:p>
            <a:pPr marL="1255713" indent="-628650" fontAlgn="auto">
              <a:spcAft>
                <a:spcPts val="0"/>
              </a:spcAft>
              <a:buFont typeface="+mj-cs"/>
              <a:buAutoNum type="thaiNumPeriod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ด้านการปฏิบัติตามกฎระเบียบข้อบังคับ </a:t>
            </a:r>
          </a:p>
          <a:p>
            <a:pPr marL="1255713" indent="-628650" fontAlgn="auto">
              <a:spcAft>
                <a:spcPts val="0"/>
              </a:spcAft>
              <a:buFont typeface="+mj-cs"/>
              <a:buAutoNum type="thaiNumPeriod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ด้านการปฏิบัติงาน </a:t>
            </a:r>
          </a:p>
          <a:p>
            <a:pPr marL="806958" indent="-742950" fontAlgn="auto">
              <a:spcAft>
                <a:spcPts val="0"/>
              </a:spcAft>
              <a:buFont typeface="Wingdings 2"/>
              <a:buNone/>
              <a:defRPr/>
            </a:pPr>
            <a:endParaRPr lang="th-TH" sz="4400" b="1" dirty="0" smtClean="0">
              <a:latin typeface="TH SarabunPSK" pitchFamily="34" charset="-34"/>
              <a:cs typeface="TH SarabunPSK" pitchFamily="34" charset="-34"/>
            </a:endParaRPr>
          </a:p>
          <a:p>
            <a:pPr marL="806958" indent="-742950" fontAlgn="auto">
              <a:spcAft>
                <a:spcPts val="0"/>
              </a:spcAft>
              <a:buFont typeface="Wingdings 2"/>
              <a:buAutoNum type="thaiNumPeriod" startAt="4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806958" indent="-742950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41213-93C6-4055-A26D-1D2B4550AE58}" type="slidenum">
              <a:rPr lang="th-TH"/>
              <a:pPr>
                <a:defRPr/>
              </a:pPr>
              <a:t>39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b="1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571625"/>
            <a:ext cx="8229600" cy="4375150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นำค่าใช้จ่ายที่ไม่เกี่ยวข้องกับการปฏิบัติงานราชการมาเบิกจากทางราชการ หรือเป็นรายการที่ไม่ถือเป็นค่าใช้จ่ายที่กระทรวงการคลังอนุญาตให้เบิกได้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เป็นค่าใช้จ่ายเกี่ยวข้องกับบ้านพักข้าราชการที่มีผู้พักอาศัยซึ่งต้องเป็นรับผิดชอบเอง  มาเบิกจากทางราชการไม่ได้ </a:t>
            </a:r>
          </a:p>
          <a:p>
            <a:pPr marL="355600" lvl="1" indent="368300" fontAlgn="auto">
              <a:spcAft>
                <a:spcPts val="0"/>
              </a:spcAft>
              <a:buClr>
                <a:schemeClr val="hlink"/>
              </a:buClr>
              <a:buFont typeface="Wingdings 2"/>
              <a:buNone/>
              <a:defRPr/>
            </a:pP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  <a:p>
            <a:pPr marL="355600" indent="36830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th-TH" sz="4000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B8DFB-0A3F-41E3-BC99-942A99725A57}" type="slidenum">
              <a:rPr lang="en-US"/>
              <a:pPr>
                <a:defRPr/>
              </a:pPr>
              <a:t>4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457200" y="1600200"/>
            <a:ext cx="8115300" cy="4525963"/>
          </a:xfrm>
        </p:spPr>
        <p:txBody>
          <a:bodyPr>
            <a:normAutofit fontScale="85000" lnSpcReduction="10000"/>
          </a:bodyPr>
          <a:lstStyle/>
          <a:p>
            <a:pPr marL="355600" indent="-26035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 โดยดำเนินการตรวจสอบการปฏิบัติงาน ในด้านต่างๆ  ดังนี้</a:t>
            </a:r>
          </a:p>
          <a:p>
            <a:pPr marL="982663" indent="-531813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(ต่อ)	</a:t>
            </a:r>
          </a:p>
          <a:p>
            <a:pPr marL="982663" indent="-531813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๔.	ด้านผลการดำเนินงานตามวัตถุประสงค์ และเป้าหมายที่กำหนด</a:t>
            </a:r>
          </a:p>
          <a:p>
            <a:pPr marL="982663" indent="-531813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๕.	ด้านเทคโนโลยีสารสนเทศ</a:t>
            </a:r>
          </a:p>
          <a:p>
            <a:pPr marL="982663" indent="-531813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๖.	ด้านประสิทธิภาพในการบริหารด้านๆต่างของหน่วยงาน</a:t>
            </a:r>
          </a:p>
          <a:p>
            <a:pPr marL="806958" indent="-742950" fontAlgn="auto">
              <a:spcAft>
                <a:spcPts val="0"/>
              </a:spcAft>
              <a:buFont typeface="+mj-cs"/>
              <a:buAutoNum type="thaiNumPeriod"/>
              <a:defRPr/>
            </a:pPr>
            <a:endParaRPr lang="th-TH" sz="4400" b="1" dirty="0" smtClean="0">
              <a:latin typeface="TH SarabunPSK" pitchFamily="34" charset="-34"/>
              <a:cs typeface="TH SarabunPSK" pitchFamily="34" charset="-34"/>
            </a:endParaRPr>
          </a:p>
          <a:p>
            <a:pPr marL="806958" indent="-742950" fontAlgn="auto">
              <a:spcAft>
                <a:spcPts val="0"/>
              </a:spcAft>
              <a:buFont typeface="+mj-cs"/>
              <a:buAutoNum type="thaiNumPeriod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806958" indent="-742950" fontAlgn="auto">
              <a:spcAft>
                <a:spcPts val="0"/>
              </a:spcAft>
              <a:buFont typeface="+mj-cs"/>
              <a:buAutoNum type="thaiNumPeriod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83BC8-5B36-4D93-8FC9-081689DA847F}" type="slidenum">
              <a:rPr lang="th-TH"/>
              <a:pPr>
                <a:defRPr/>
              </a:pPr>
              <a:t>40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sz="4400" b="1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en-US" sz="44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สรุปผล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การตรวจสอบ และ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ติดตามผลการแก้ไขปรับปรุงตาม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ข้อตรวจพบ ข้อสังเกต และ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ข้อเสนอแนะ ตามรายงานผลการตรวจสอบ ของ </a:t>
            </a:r>
            <a:r>
              <a:rPr lang="th-TH" sz="4400" b="1" dirty="0" err="1">
                <a:latin typeface="TH SarabunPSK" pitchFamily="34" charset="-34"/>
                <a:cs typeface="TH SarabunPSK" pitchFamily="34" charset="-34"/>
              </a:rPr>
              <a:t>สตง.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/ ตรวจสอบภายในจังหวัด 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/ ตรวจสอบภายใน กระทรวงเกษตรฯ ที่เข้าตรวจสอบการปฏิบัติงานของหน่วยงานในสังกัดกรมปศุสัตว์ (ประมาณ ) ๒๕ 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ชุดรายงาน</a:t>
            </a: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4A60E-BEA8-4458-93B8-1B5D865DE121}" type="slidenum">
              <a:rPr lang="th-TH"/>
              <a:pPr>
                <a:defRPr/>
              </a:pPr>
              <a:t>41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ชื่อเรื่อง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th-TH" sz="4800" b="1" u="sng" smtClean="0">
                <a:latin typeface="TH SarabunPSK" pitchFamily="34" charset="-34"/>
                <a:cs typeface="TH SarabunPSK" pitchFamily="34" charset="-34"/>
              </a:rPr>
              <a:t>แผนการตรวจสอบภายใน ประจำปี ๒๕๕๗</a:t>
            </a:r>
            <a:endParaRPr lang="th-TH" sz="48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0238" indent="-565150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๓.	การ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ให้คำปรึกษาแนะนำทั่วไป แก่ผู้บริหารและหน่วยรับ</a:t>
            </a: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ตรวจ</a:t>
            </a:r>
          </a:p>
          <a:p>
            <a:pPr marL="627063" indent="-590550" fontAlgn="auto">
              <a:spcAft>
                <a:spcPts val="0"/>
              </a:spcAft>
              <a:buFont typeface="Wingdings 2"/>
              <a:buNone/>
              <a:defRPr/>
            </a:pPr>
            <a:r>
              <a:rPr lang="th-TH" sz="4400" b="1" dirty="0" smtClean="0">
                <a:latin typeface="TH SarabunPSK" pitchFamily="34" charset="-34"/>
                <a:cs typeface="TH SarabunPSK" pitchFamily="34" charset="-34"/>
              </a:rPr>
              <a:t>๔.  ปฏิบัติงานภารกิจอื่นๆตามที่</a:t>
            </a:r>
            <a:r>
              <a:rPr lang="th-TH" sz="4400" b="1" dirty="0">
                <a:latin typeface="TH SarabunPSK" pitchFamily="34" charset="-34"/>
                <a:cs typeface="TH SarabunPSK" pitchFamily="34" charset="-34"/>
              </a:rPr>
              <a:t>อธิบดี มอบหมาย </a:t>
            </a: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EC91AF-9B53-47D9-AA37-39EE4A6AD460}" type="slidenum">
              <a:rPr lang="th-TH"/>
              <a:pPr>
                <a:defRPr/>
              </a:pPr>
              <a:t>42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r>
              <a:rPr lang="th-TH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8750300" cy="5089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เบิกค่าใช้จ่ายผิดประเภท นำค่าใช้จ่ายงบลงทุนมาเบิกจากงบดำเนินงาน ค่าวัสดุ</a:t>
            </a:r>
          </a:p>
          <a:p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การจัดซื้อ เครื่องมืออุปกรณ์ ที่มีอายุการใช้งานนาน มีลักษณะคงทน แต่มีราคาต่อหน่วยหรือต่อชุด 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ไม่เกิน 5,000 </a:t>
            </a:r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บาท (เบิกจาก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งบดำเนินงาน ค่าวัสดุ</a:t>
            </a:r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 ได้)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การจัดซื้อ เครื่องมืออุปกรณ์ ที่มีอายุการใช้งานนาน มีลักษณะคงทน แต่มีราคาต่อหน่วยหรือต่อชุด </a:t>
            </a:r>
            <a:r>
              <a:rPr lang="th-TH" sz="4000" b="1" u="sng" smtClean="0">
                <a:latin typeface="TH SarabunPSK" pitchFamily="34" charset="-34"/>
                <a:cs typeface="TH SarabunPSK" pitchFamily="34" charset="-34"/>
              </a:rPr>
              <a:t>เกิน 5,000 บาท (เบิกงบลงทุน ค่าครุภัณฑ์ )</a:t>
            </a:r>
            <a:endParaRPr lang="th-TH" sz="40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4E662A-C7C9-4678-9430-2B4213F62318}" type="slidenum">
              <a:rPr lang="en-US"/>
              <a:pPr>
                <a:defRPr/>
              </a:pPr>
              <a:t>5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84313"/>
            <a:ext cx="8589963" cy="4873625"/>
          </a:xfrm>
        </p:spPr>
        <p:txBody>
          <a:bodyPr/>
          <a:lstStyle/>
          <a:p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การเพิ่มประสิทธิภาพ (</a:t>
            </a:r>
            <a:r>
              <a:rPr lang="en-US" sz="3600" smtClean="0">
                <a:latin typeface="TH SarabunPSK" pitchFamily="34" charset="-34"/>
                <a:cs typeface="TH SarabunPSK" pitchFamily="34" charset="-34"/>
              </a:rPr>
              <a:t>up grade) </a:t>
            </a:r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คอมพิวเตอร์ในเครื่องเดียว  ถ้ารวมกันทุกรายการเกิน ๕,๐๐๐ บาท ต้องเบิกจ่ายจากงบลงทุน    (ง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บลงทุน ค่าครุภัณฑ์)</a:t>
            </a:r>
            <a:endParaRPr lang="th-TH" sz="360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 รายการประกอบ ดัดแปลง ต่อเติม หรือปรับปรุง ครุภัณฑ์ ที่มีวงเกิน 5,000 บาท  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(งบลงทุน ค่าครุภัณฑ์</a:t>
            </a:r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รายการประกอบ ดัดแปลง ต่อเติม หรือปรับปรุง ที่ดินและหรือสิ่งก่อสร้าง ที่มีราคาเกิน 50,000 บาท </a:t>
            </a:r>
            <a:r>
              <a:rPr lang="th-TH" sz="3600" b="1" u="sng" smtClean="0">
                <a:latin typeface="TH SarabunPSK" pitchFamily="34" charset="-34"/>
                <a:cs typeface="TH SarabunPSK" pitchFamily="34" charset="-34"/>
              </a:rPr>
              <a:t>(งบลงทุน ค่าที่ดินหรือสิ่งก่อสร้าง)</a:t>
            </a:r>
          </a:p>
          <a:p>
            <a:endParaRPr lang="th-TH" sz="400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B2124-2104-4730-B89C-E0A05A598ED9}" type="slidenum">
              <a:rPr lang="en-US"/>
              <a:pPr>
                <a:defRPr/>
              </a:pPr>
              <a:t>6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u="sng" dirty="0" smtClean="0">
                <a:effectLst>
                  <a:outerShdw blurRad="38100" dist="38100" dir="2700000" algn="tl">
                    <a:srgbClr val="010199"/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การเดินทางไปราชการและเข้ารับการฝึกอบรม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500188"/>
            <a:ext cx="8424862" cy="4500562"/>
          </a:xfrm>
        </p:spPr>
        <p:txBody>
          <a:bodyPr/>
          <a:lstStyle/>
          <a:p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มีการเบิกค่าใช้จ่ายในการเดินทางไปราชการไม่ถูกต้องตามข้อเท็จจริง  ไม่เหมาะสม ใช้ระยะเวลามากเกินความจำเป็น</a:t>
            </a:r>
          </a:p>
          <a:p>
            <a:r>
              <a:rPr lang="th-TH" sz="3600" b="1" smtClean="0">
                <a:latin typeface="TH SarabunPSK" pitchFamily="34" charset="-34"/>
                <a:cs typeface="TH SarabunPSK" pitchFamily="34" charset="-34"/>
              </a:rPr>
              <a:t>เป็นการเดินทางที่กระทรวงการคลังไม่ถือเป็นการเดินทางไปราชการชั่วคราว ที่กระทรวงการคลังกำหนดให้เบิกค่าใช้จ่ายในการเดินทางไปราชการได้ </a:t>
            </a:r>
          </a:p>
          <a:p>
            <a:r>
              <a:rPr lang="th-TH" sz="3600" smtClean="0">
                <a:latin typeface="TH SarabunPSK" pitchFamily="34" charset="-34"/>
                <a:cs typeface="TH SarabunPSK" pitchFamily="34" charset="-34"/>
              </a:rPr>
              <a:t>การเบิกค่าใช้จ่ายในการเดินทางเข้ารับการฝึกอบรมสัมมนา ที่ผู้จัดออกค่าใช้จ่ายให้ แต่นำมาเบิกเกินสิทธิ์ โดยขาดการสอบทาน</a:t>
            </a:r>
            <a:endParaRPr lang="th-TH" sz="36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3600" b="1" smtClean="0">
              <a:latin typeface="TH SarabunPSK" pitchFamily="34" charset="-34"/>
              <a:cs typeface="TH SarabunPSK" pitchFamily="34" charset="-34"/>
            </a:endParaRPr>
          </a:p>
          <a:p>
            <a:endParaRPr lang="th-TH" sz="360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CFC38F-7CE3-4782-AC41-92D1DF4646A8}" type="slidenum">
              <a:rPr lang="en-US"/>
              <a:pPr>
                <a:defRPr/>
              </a:pPr>
              <a:t>7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229600" cy="11398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43863" cy="4525963"/>
          </a:xfrm>
        </p:spPr>
        <p:txBody>
          <a:bodyPr/>
          <a:lstStyle/>
          <a:p>
            <a:r>
              <a:rPr lang="en-US" sz="4000" b="1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มีการแก้ไขใบขออนุญาตเดินทาง เพิ่มเติม หลังจากได้รับอนุมัติแล้ว เช่นเปลี่ยนแปลง วันที่เดินทาง ผู้ร่วมเดินทาง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ระยะเวลาในการเดินทางที่ขอเบิกเงินไม่สอดคล้องกับความเป็นจริง  เพื่อให้สามารถเบิกค่าใช้จ่ายได้</a:t>
            </a:r>
          </a:p>
          <a:p>
            <a:r>
              <a:rPr lang="th-TH" sz="4000" b="1" smtClean="0">
                <a:latin typeface="TH SarabunPSK" pitchFamily="34" charset="-34"/>
                <a:cs typeface="TH SarabunPSK" pitchFamily="34" charset="-34"/>
              </a:rPr>
              <a:t>การขออนุญาตใช้รถในการเดินทางไม่ตรงกับการเดินทางไปราชการจริง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24F65-8B70-4CAD-9D3C-41132F332B10}" type="slidenum">
              <a:rPr lang="en-US"/>
              <a:pPr>
                <a:defRPr/>
              </a:pPr>
              <a:t>8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57188"/>
            <a:ext cx="8229600" cy="1139825"/>
          </a:xfrm>
        </p:spPr>
        <p:txBody>
          <a:bodyPr/>
          <a:lstStyle/>
          <a:p>
            <a:r>
              <a:rPr lang="th-TH" b="1" u="sng" smtClean="0">
                <a:latin typeface="TH SarabunPSK" pitchFamily="34" charset="-34"/>
                <a:cs typeface="TH SarabunPSK" pitchFamily="34" charset="-34"/>
              </a:rPr>
              <a:t>การเบิกจ่าย-เงิน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sz="4400" u="sng" smtClean="0">
                <a:latin typeface="TH SarabunPSK" pitchFamily="34" charset="-34"/>
                <a:cs typeface="TH SarabunPSK" pitchFamily="34" charset="-34"/>
              </a:rPr>
              <a:t>การเบิกค่าเล่าเรียนบุตร ของมหาวิทยาลัยเอกชน   ไม่ถูกต้อง</a:t>
            </a:r>
          </a:p>
          <a:p>
            <a:pPr lvl="1">
              <a:lnSpc>
                <a:spcPct val="90000"/>
              </a:lnSpc>
            </a:pPr>
            <a:r>
              <a:rPr lang="th-TH" sz="4400" smtClean="0">
                <a:latin typeface="TH SarabunPSK" pitchFamily="34" charset="-34"/>
                <a:cs typeface="TH SarabunPSK" pitchFamily="34" charset="-34"/>
              </a:rPr>
              <a:t>ปริญญาตรี  ปวส.เอกชน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th-TH" sz="4400" smtClean="0">
                <a:latin typeface="TH SarabunPSK" pitchFamily="34" charset="-34"/>
                <a:cs typeface="TH SarabunPSK" pitchFamily="34" charset="-34"/>
              </a:rPr>
              <a:t>  ระเบียบกำหนดให้</a:t>
            </a:r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เบิกครึ่ง</a:t>
            </a:r>
            <a:r>
              <a:rPr lang="th-TH" sz="4400" smtClean="0">
                <a:latin typeface="TH SarabunPSK" pitchFamily="34" charset="-34"/>
                <a:cs typeface="TH SarabunPSK" pitchFamily="34" charset="-34"/>
              </a:rPr>
              <a:t>ของที่จ่ายจริงแต่ไม่เกินอัตราที่กระทรวงการคลัง กำหนด </a:t>
            </a:r>
            <a:r>
              <a:rPr lang="th-TH" sz="4400" b="1" smtClean="0">
                <a:latin typeface="TH SarabunPSK" pitchFamily="34" charset="-34"/>
                <a:cs typeface="TH SarabunPSK" pitchFamily="34" charset="-34"/>
              </a:rPr>
              <a:t>แต่นำมาเบิกทั้งหมด โดยไม่หารครึ่งก่อน</a:t>
            </a:r>
          </a:p>
          <a:p>
            <a:pPr>
              <a:lnSpc>
                <a:spcPct val="90000"/>
              </a:lnSpc>
            </a:pPr>
            <a:endParaRPr lang="th-TH" sz="4400" b="1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59DC16-0D7C-452D-B832-5789BD5D65D8}" type="slidenum">
              <a:rPr lang="en-US"/>
              <a:pPr>
                <a:defRPr/>
              </a:pPr>
              <a:t>9</a:t>
            </a:fld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เทคนิค">
  <a:themeElements>
    <a:clrScheme name="เทคนิค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เทคนิค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เทคนิค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</TotalTime>
  <Words>2457</Words>
  <Application>Microsoft Office PowerPoint</Application>
  <PresentationFormat>On-screen Show (4:3)</PresentationFormat>
  <Paragraphs>235</Paragraphs>
  <Slides>42</Slides>
  <Notes>1</Notes>
  <HiddenSlides>0</HiddenSlides>
  <MMClips>0</MMClips>
  <ScaleCrop>false</ScaleCrop>
  <HeadingPairs>
    <vt:vector size="6" baseType="variant">
      <vt:variant>
        <vt:lpstr>แบบอักษรที่ถูกใช้</vt:lpstr>
      </vt:variant>
      <vt:variant>
        <vt:i4>9</vt:i4>
      </vt:variant>
      <vt:variant>
        <vt:lpstr>แม่แบบการออกแบบ</vt:lpstr>
      </vt:variant>
      <vt:variant>
        <vt:i4>6</vt:i4>
      </vt:variant>
      <vt:variant>
        <vt:lpstr>ชื่อเรื่องภาพนิ่ง</vt:lpstr>
      </vt:variant>
      <vt:variant>
        <vt:i4>42</vt:i4>
      </vt:variant>
    </vt:vector>
  </HeadingPairs>
  <TitlesOfParts>
    <vt:vector size="57" baseType="lpstr">
      <vt:lpstr>Arial</vt:lpstr>
      <vt:lpstr>LilyUPC</vt:lpstr>
      <vt:lpstr>Franklin Gothic Book</vt:lpstr>
      <vt:lpstr>Cordia New</vt:lpstr>
      <vt:lpstr>Wingdings 2</vt:lpstr>
      <vt:lpstr>Calibri</vt:lpstr>
      <vt:lpstr>TH SarabunPSK</vt:lpstr>
      <vt:lpstr>Wingdings</vt:lpstr>
      <vt:lpstr>Angsana New</vt:lpstr>
      <vt:lpstr>เทคนิค</vt:lpstr>
      <vt:lpstr>เทคนิค</vt:lpstr>
      <vt:lpstr>เทคนิค</vt:lpstr>
      <vt:lpstr>เทคนิค</vt:lpstr>
      <vt:lpstr>เทคนิค</vt:lpstr>
      <vt:lpstr>เทคนิค</vt:lpstr>
      <vt:lpstr>ภาพนิ่ง 1</vt:lpstr>
      <vt:lpstr>ประเด็นความเสี่ยงสำคัญ</vt:lpstr>
      <vt:lpstr>การเบิกจ่าย-เงิน</vt:lpstr>
      <vt:lpstr>การเบิกจ่าย-เงิน</vt:lpstr>
      <vt:lpstr>การเบิกจ่าย-เงิน</vt:lpstr>
      <vt:lpstr>การเบิกจ่าย-เงิน</vt:lpstr>
      <vt:lpstr>การเดินทางไปราชการและเข้ารับการฝึกอบรม</vt:lpstr>
      <vt:lpstr>การเบิกจ่าย-เงิน</vt:lpstr>
      <vt:lpstr>การเบิกจ่าย-เงิน</vt:lpstr>
      <vt:lpstr>การเบิกจ่าย-เงิน</vt:lpstr>
      <vt:lpstr>การเบิกจ่ายเงิน</vt:lpstr>
      <vt:lpstr>การเบิกจ่ายเงิน</vt:lpstr>
      <vt:lpstr>การเบิกจ่ายเงิน</vt:lpstr>
      <vt:lpstr>การเบิกจ่าย-เงิน</vt:lpstr>
      <vt:lpstr>การเบิกจ่าย-เงิน</vt:lpstr>
      <vt:lpstr>การเบิกจ่าย-เงิน</vt:lpstr>
      <vt:lpstr>การรับเงิน การเก็บรักษาเงินและการนำเงินส่งคลัง</vt:lpstr>
      <vt:lpstr>การรับเงิน การเก็บรักษาเงินและการนำเงินส่งคลัง</vt:lpstr>
      <vt:lpstr>การรับเงิน การเก็บรักษาเงินและการนำเงินส่งคลัง</vt:lpstr>
      <vt:lpstr>การรับเงิน การเก็บรักษาเงินและการนำเงินส่งคลัง</vt:lpstr>
      <vt:lpstr>การจัดซื้อจัดจ้าง</vt:lpstr>
      <vt:lpstr>การจัดซื้อจัดจ้าง</vt:lpstr>
      <vt:lpstr>หลักประกันซอง/หลักประกันสัญญา</vt:lpstr>
      <vt:lpstr>การจัดซื้อจัดจ้าง</vt:lpstr>
      <vt:lpstr>การรับประกันความชำรุดบกพร่อง</vt:lpstr>
      <vt:lpstr>การควบคุม วัสดุ/ครุภัณฑ์</vt:lpstr>
      <vt:lpstr>การควบคุม วัสดุ/ครุภัณฑ์</vt:lpstr>
      <vt:lpstr>การควบคุม วัสดุ/ครุภัณฑ์</vt:lpstr>
      <vt:lpstr>การควบคุม วัสดุ/ครุภัณฑ์</vt:lpstr>
      <vt:lpstr>การควบคุม วัสดุ/ครุภัณฑ์</vt:lpstr>
      <vt:lpstr>การควบคุม วัสดุ/ครุภัณฑ์</vt:lpstr>
      <vt:lpstr>รถราชการ/น้ำมันเชื้อเพลิง</vt:lpstr>
      <vt:lpstr>รถราชการ/น้ำมันเชื้อเพลิง</vt:lpstr>
      <vt:lpstr>แผนการตรวจสอบภายใน ประจำปี ๒๕๕๗ (ฉบับร่างแผนการตรวจสอบ ฯ) </vt:lpstr>
      <vt:lpstr>แผนการตรวจสอบภายใน ประจำปี ๒๕๕๗</vt:lpstr>
      <vt:lpstr>แผนการตรวจสอบภายใน ประจำปี ๒๕๕๗</vt:lpstr>
      <vt:lpstr>แผนการตรวจสอบภายใน ประจำปี ๒๕๕๗</vt:lpstr>
      <vt:lpstr>แผนการตรวจสอบภายใน ประจำปี ๒๕๕๗</vt:lpstr>
      <vt:lpstr>แผนการตรวจสอบภายใน ประจำปี ๒๕๕๗</vt:lpstr>
      <vt:lpstr>แผนการตรวจสอบภายใน ประจำปี ๒๕๕๗</vt:lpstr>
      <vt:lpstr>แผนการตรวจสอบภายใน ประจำปี ๒๕๕๗</vt:lpstr>
      <vt:lpstr>แผนการตรวจสอบภายใน ประจำปี ๒๕๕๗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แผนการตรวจสอบประจำปี ๒๕๕๗</dc:title>
  <dc:creator>DLD</dc:creator>
  <cp:lastModifiedBy>hp</cp:lastModifiedBy>
  <cp:revision>50</cp:revision>
  <dcterms:created xsi:type="dcterms:W3CDTF">2013-09-02T07:13:23Z</dcterms:created>
  <dcterms:modified xsi:type="dcterms:W3CDTF">2013-09-05T11:18:39Z</dcterms:modified>
</cp:coreProperties>
</file>